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1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Обработка данных в Panda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Обработка данных в Pandas</a:t>
            </a:r>
          </a:p>
        </p:txBody>
      </p:sp>
      <p:sp>
        <p:nvSpPr>
          <p:cNvPr id="129" name="Специалист по большим данным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Специалист по большим данным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Обзор датафрейма .shape"/>
          <p:cNvSpPr txBox="1">
            <a:spLocks noGrp="1"/>
          </p:cNvSpPr>
          <p:nvPr>
            <p:ph type="title"/>
          </p:nvPr>
        </p:nvSpPr>
        <p:spPr>
          <a:xfrm>
            <a:off x="-176311" y="355600"/>
            <a:ext cx="24497042" cy="2286000"/>
          </a:xfrm>
          <a:prstGeom prst="rect">
            <a:avLst/>
          </a:prstGeom>
        </p:spPr>
        <p:txBody>
          <a:bodyPr/>
          <a:lstStyle/>
          <a:p>
            <a:r>
              <a:t>Обзор датафрейма .shape</a:t>
            </a:r>
          </a:p>
        </p:txBody>
      </p:sp>
      <p:sp>
        <p:nvSpPr>
          <p:cNvPr id="181" name="dogs.shape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dogs.shape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0" y="4834620"/>
            <a:ext cx="2991367" cy="1153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5" y="4834620"/>
            <a:ext cx="8515474" cy="756525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Обзор датафрейма: .describe(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Обзор датафрейма: .describe()</a:t>
            </a:r>
          </a:p>
        </p:txBody>
      </p:sp>
      <p:sp>
        <p:nvSpPr>
          <p:cNvPr id="186" name="dogs.describe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dogs.describe()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7" y="4834620"/>
            <a:ext cx="11036822" cy="854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Обзор датафрейма: .values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Обзор датафрейма: .values</a:t>
            </a:r>
          </a:p>
        </p:txBody>
      </p:sp>
      <p:sp>
        <p:nvSpPr>
          <p:cNvPr id="190" name="dogs.values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dogs.values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Обзор датафрейма: .columns и .index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67715">
              <a:defRPr sz="10416"/>
            </a:lvl1pPr>
          </a:lstStyle>
          <a:p>
            <a:r>
              <a:t>Обзор датафрейма: .columns и .index</a:t>
            </a:r>
          </a:p>
        </p:txBody>
      </p:sp>
      <p:sp>
        <p:nvSpPr>
          <p:cNvPr id="193" name="dogs.columns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10984106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dogs.columns</a:t>
            </a:r>
          </a:p>
        </p:txBody>
      </p:sp>
      <p:sp>
        <p:nvSpPr>
          <p:cNvPr id="194" name="dogs.index"/>
          <p:cNvSpPr txBox="1"/>
          <p:nvPr/>
        </p:nvSpPr>
        <p:spPr>
          <a:xfrm>
            <a:off x="12523638" y="3149600"/>
            <a:ext cx="10977828" cy="1177021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dogs.index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94" y="4834620"/>
            <a:ext cx="10987027" cy="149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873" y="4834620"/>
            <a:ext cx="8395159" cy="1026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Сортировка и выбор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Сортировка и выборка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9" y="4834620"/>
            <a:ext cx="12691000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Сортиров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</a:t>
            </a:r>
          </a:p>
        </p:txBody>
      </p:sp>
      <p:sp>
        <p:nvSpPr>
          <p:cNvPr id="202" name="dogs.sort_values(&quot;Weight (kg)&quot;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dogs.sort_values("Weight (kg)")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7" y="4834620"/>
            <a:ext cx="12642744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Сортировка (убывание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(убывание)</a:t>
            </a:r>
          </a:p>
        </p:txBody>
      </p:sp>
      <p:sp>
        <p:nvSpPr>
          <p:cNvPr id="206" name="dogs.sort_values(&quot;Weight (kg)&quot;, ascending=False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dogs.sort_values("Weight (kg)", ascending=False)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02" y="4834620"/>
            <a:ext cx="12616015" cy="886682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Сортировка (множество значений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(множество значений)</a:t>
            </a:r>
          </a:p>
        </p:txBody>
      </p:sp>
      <p:sp>
        <p:nvSpPr>
          <p:cNvPr id="210" name="dogs.sort_values([&quot;Weight (kg)&quot;,&quot;Height (cm)&quot;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dogs.sort_values(["Weight (kg)","Height (cm)"])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02" y="4834620"/>
            <a:ext cx="12616015" cy="879751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Сортировка (множество значений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(множество значений)</a:t>
            </a:r>
          </a:p>
        </p:txBody>
      </p:sp>
      <p:sp>
        <p:nvSpPr>
          <p:cNvPr id="214" name="dogs.sort_values([&quot;Weight (kg)&quot;,&quot;Height (cm)&quot;], ascending=[False, True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93419">
              <a:lnSpc>
                <a:spcPct val="120000"/>
              </a:lnSpc>
              <a:spcBef>
                <a:spcPts val="0"/>
              </a:spcBef>
              <a:buSzTx/>
              <a:buNone/>
              <a:defRPr sz="4032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dogs.sort_values(["Weight (kg)","Height (cm)"], ascending=[False, True])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Выбор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</a:t>
            </a:r>
          </a:p>
        </p:txBody>
      </p:sp>
      <p:sp>
        <p:nvSpPr>
          <p:cNvPr id="217" name="dogs[&quot;Name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dogs["Name"]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2" y="4834620"/>
            <a:ext cx="4648569" cy="871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Содержание занят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Содержание занятия</a:t>
            </a:r>
          </a:p>
        </p:txBody>
      </p:sp>
      <p:sp>
        <p:nvSpPr>
          <p:cNvPr id="132" name="Датафреймы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985007" cy="741680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/>
            </a:pPr>
            <a:r>
              <a:t>Датафреймы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Сортировка и выборка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Создание новых столбцов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/>
            </a:pPr>
            <a:r>
              <a:t>Агрегация данных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Сводная статистика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Подсчет значений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Сводная статистика сгруппированных данных</a:t>
            </a:r>
          </a:p>
        </p:txBody>
      </p:sp>
      <p:sp>
        <p:nvSpPr>
          <p:cNvPr id="133" name="Срезы и индексация данных…"/>
          <p:cNvSpPr txBox="1"/>
          <p:nvPr/>
        </p:nvSpPr>
        <p:spPr>
          <a:xfrm>
            <a:off x="11758551" y="3098799"/>
            <a:ext cx="11605052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120000"/>
              </a:lnSpc>
              <a:defRPr sz="4800"/>
            </a:pPr>
            <a:r>
              <a:t>Срезы и индексация данных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sz="4800" b="0"/>
            </a:pPr>
            <a:r>
              <a:t>Выборки с использованием срезов 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sz="4800" b="0"/>
            </a:pPr>
            <a:r>
              <a:t>Индексы и выборки с использованием индексации</a:t>
            </a:r>
          </a:p>
          <a:p>
            <a:pPr algn="l">
              <a:lnSpc>
                <a:spcPct val="120000"/>
              </a:lnSpc>
              <a:defRPr sz="4800"/>
            </a:pPr>
            <a:r>
              <a:t>Визуализация данных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sz="4800" b="0"/>
            </a:pPr>
            <a:r>
              <a:t>Построение изображений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sz="4800" b="0"/>
            </a:pPr>
            <a:r>
              <a:t>Работа с пропущенными значениями</a:t>
            </a:r>
          </a:p>
          <a:p>
            <a:pPr marL="635000" indent="-635000" algn="l">
              <a:lnSpc>
                <a:spcPct val="120000"/>
              </a:lnSpc>
              <a:buSzPct val="125000"/>
              <a:buChar char="•"/>
              <a:defRPr sz="4800" b="0"/>
            </a:pPr>
            <a:r>
              <a:t>Чтение данных в датафрейм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Выборка (множества значений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(множества значений)</a:t>
            </a:r>
          </a:p>
        </p:txBody>
      </p:sp>
      <p:sp>
        <p:nvSpPr>
          <p:cNvPr id="221" name="dogs[[&quot;Breed&quot;,&quot;Height (cm)&quot;]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dogs[["Breed","Height (cm)"]]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2" y="4834620"/>
            <a:ext cx="5001626" cy="871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Выборка стро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строк</a:t>
            </a:r>
          </a:p>
        </p:txBody>
      </p:sp>
      <p:sp>
        <p:nvSpPr>
          <p:cNvPr id="225" name="dogs[dogs[&quot;Height (cm)&quot;]&gt;50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dogs[dogs["Height (cm)"]&gt;50]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3" y="4834620"/>
            <a:ext cx="16774816" cy="4876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Выборка стро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строк</a:t>
            </a:r>
          </a:p>
        </p:txBody>
      </p:sp>
      <p:sp>
        <p:nvSpPr>
          <p:cNvPr id="229" name="dogs[dogs[&quot;Breed&quot;]==&quot;Лабрадор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dogs[dogs["Breed"]=="Лабрадор"]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25" y="4834620"/>
            <a:ext cx="16760613" cy="2610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0" y="4834620"/>
            <a:ext cx="16735926" cy="582476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Выборка стро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строк</a:t>
            </a:r>
          </a:p>
        </p:txBody>
      </p:sp>
      <p:sp>
        <p:nvSpPr>
          <p:cNvPr id="234" name="dogs[dogs[&quot;Date of Birth&quot;]&gt;&quot;2018-09-01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dogs[dogs["Date of Birth"]&gt;"2018-09-01"]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Выборка стро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строк</a:t>
            </a:r>
          </a:p>
        </p:txBody>
      </p:sp>
      <p:sp>
        <p:nvSpPr>
          <p:cNvPr id="237" name="is_small = dogs[&quot;Height (cm)&quot;]&lt;40…"/>
          <p:cNvSpPr txBox="1">
            <a:spLocks noGrp="1"/>
          </p:cNvSpPr>
          <p:nvPr>
            <p:ph type="body" sz="half" idx="1"/>
          </p:nvPr>
        </p:nvSpPr>
        <p:spPr>
          <a:xfrm>
            <a:off x="642955" y="3149599"/>
            <a:ext cx="22858511" cy="3329947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is_small = dogs["Height (cm)"]&lt;40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is_black = dogs["Color"]=="Черный"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dogs[is_small &amp; is_black]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2" y="6987545"/>
            <a:ext cx="16743911" cy="192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0" y="5930900"/>
            <a:ext cx="16681626" cy="305882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Выборка стро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строк</a:t>
            </a:r>
          </a:p>
        </p:txBody>
      </p:sp>
      <p:sp>
        <p:nvSpPr>
          <p:cNvPr id="242" name="is_black_or_white = dogs[&quot;Color&quot;].isin([&quot;Черный&quot;, &quot;Белый&quot;])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599"/>
            <a:ext cx="22858511" cy="227330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is_black_or_white = dogs["Color"].isin(["Черный", "Белый"])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dogs[is_black_or_white]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Создание новых столбц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Создание новых столбцов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Создание новых столбцов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Создание новых столбцов</a:t>
            </a:r>
          </a:p>
        </p:txBody>
      </p:sp>
      <p:sp>
        <p:nvSpPr>
          <p:cNvPr id="247" name="dogs[&quot;Height (m)&quot;] = dogs[&quot;Height (cm)&quot;]/100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599"/>
            <a:ext cx="22858511" cy="227330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(m)"] = dogs["Height (cm)"]/100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dogs.head(10)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1" y="6064250"/>
            <a:ext cx="17555636" cy="6892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45" y="6076950"/>
            <a:ext cx="19942868" cy="6892213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Индекс массы тел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Индекс массы тела</a:t>
            </a:r>
          </a:p>
        </p:txBody>
      </p:sp>
      <p:sp>
        <p:nvSpPr>
          <p:cNvPr id="252" name="dogs[&quot;BMI&quot;] = dogs[&quot;Weight (kg)&quot;]/dogs[&quot;Height (m)&quot;] ** 2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dogs["BMI"] = dogs["Weight (kg)"]/dogs["Height (m)"] **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dogs.head(10)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Множественные преобразования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Множественные преобразования</a:t>
            </a:r>
          </a:p>
        </p:txBody>
      </p:sp>
      <p:sp>
        <p:nvSpPr>
          <p:cNvPr id="255" name="bmi_lt_100 = dogs[dogs[&quot;BMI&quot;] &lt; 100]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 = dogs[dogs["BMI"] &lt; 100]</a:t>
            </a:r>
          </a:p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bmi_lt_100_height = bmi_lt_100.sort_values("Height (cm)", ascending=False)</a:t>
            </a:r>
          </a:p>
          <a:p>
            <a: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bmi_lt_100_height[["Name","Height (cm)", "BMI"]].head(10)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2" y="5930900"/>
            <a:ext cx="8233168" cy="7532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О пакете panda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О пакете pandas</a:t>
            </a:r>
          </a:p>
        </p:txBody>
      </p:sp>
      <p:sp>
        <p:nvSpPr>
          <p:cNvPr id="13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647" y="3864853"/>
            <a:ext cx="11342706" cy="336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68" y="8578353"/>
            <a:ext cx="9718855" cy="4373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777" y="7785061"/>
            <a:ext cx="5137646" cy="5137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Сводная статисти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Сводная статистика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Сводная статистика численных данных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r>
              <a:t>Сводная статистика численных данных </a:t>
            </a:r>
          </a:p>
        </p:txBody>
      </p:sp>
      <p:sp>
        <p:nvSpPr>
          <p:cNvPr id="261" name="dogs[&quot;Height (cm)&quot;].mean()…"/>
          <p:cNvSpPr txBox="1">
            <a:spLocks noGrp="1"/>
          </p:cNvSpPr>
          <p:nvPr>
            <p:ph type="body" sz="half" idx="1"/>
          </p:nvPr>
        </p:nvSpPr>
        <p:spPr>
          <a:xfrm>
            <a:off x="642955" y="3149599"/>
            <a:ext cx="11609392" cy="1027900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(cm)"].median()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(cm)"].mode()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(cm)"].max()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(cm)"].var()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(cm)"].std()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(cm)"].sum()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dogs["Height (cm)"].quantile()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291" y="3099215"/>
            <a:ext cx="11788496" cy="10015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Сводная статистика дат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Сводная статистика дат </a:t>
            </a:r>
          </a:p>
        </p:txBody>
      </p:sp>
      <p:sp>
        <p:nvSpPr>
          <p:cNvPr id="265" name="dogs[&quot;Date of Birth&quot;].min()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dogs["Date of Birth"].min()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dogs["Date of Birth"].max()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5862972"/>
            <a:ext cx="4239682" cy="1990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Метод agg.(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Метод agg.()</a:t>
            </a:r>
          </a:p>
        </p:txBody>
      </p:sp>
      <p:sp>
        <p:nvSpPr>
          <p:cNvPr id="269" name="def pct30(column):…"/>
          <p:cNvSpPr txBox="1">
            <a:spLocks noGrp="1"/>
          </p:cNvSpPr>
          <p:nvPr>
            <p:ph type="body" sz="half" idx="1"/>
          </p:nvPr>
        </p:nvSpPr>
        <p:spPr>
          <a:xfrm>
            <a:off x="642955" y="3149599"/>
            <a:ext cx="22858511" cy="4140476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def pct30(column):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return column.quantile(0.3)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dogs["Weight (kg)"].agg(pct30)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2" y="7798074"/>
            <a:ext cx="1852013" cy="107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Метод agg.(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Метод agg.()</a:t>
            </a:r>
          </a:p>
        </p:txBody>
      </p:sp>
      <p:sp>
        <p:nvSpPr>
          <p:cNvPr id="273" name="dogs[[&quot;Weight (kg)&quot;, &quot;Height (cm)&quot;]].agg(pct30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dogs[["Weight (kg)", "Height (cm)"]].agg(pct30)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0" y="4834620"/>
            <a:ext cx="6420342" cy="248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Метод agg.(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Метод agg.()</a:t>
            </a:r>
          </a:p>
        </p:txBody>
      </p:sp>
      <p:sp>
        <p:nvSpPr>
          <p:cNvPr id="277" name="def pct40(column):…"/>
          <p:cNvSpPr txBox="1">
            <a:spLocks noGrp="1"/>
          </p:cNvSpPr>
          <p:nvPr>
            <p:ph type="body" sz="half" idx="1"/>
          </p:nvPr>
        </p:nvSpPr>
        <p:spPr>
          <a:xfrm>
            <a:off x="642955" y="3149600"/>
            <a:ext cx="22858511" cy="3295345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def pct40(column):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return column.quantile(0.4)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dogs[["Weight (kg)", "Height (cm)"]].agg([pct30, pct40])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9" y="6952944"/>
            <a:ext cx="7271785" cy="248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Кумулятивная статисти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Кумулятивная статистика</a:t>
            </a:r>
          </a:p>
        </p:txBody>
      </p:sp>
      <p:sp>
        <p:nvSpPr>
          <p:cNvPr id="281" name="dogs[&quot;Weight (kg)&quot;].cumsum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1112374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dogs["Weight (kg)"].cumsum()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8" y="4834620"/>
            <a:ext cx="5636805" cy="87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cummax() – кумулятивный максимум…"/>
          <p:cNvSpPr txBox="1"/>
          <p:nvPr/>
        </p:nvSpPr>
        <p:spPr>
          <a:xfrm>
            <a:off x="6726357" y="4812813"/>
            <a:ext cx="17478874" cy="876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cummax()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кумулятивный максимум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cummin()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кумулятивный минимум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cumprod()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– кумулятивное произведение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одсчет значен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Подсчет значений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Сводная статистика по групп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Сводная статистика по группам</a:t>
            </a:r>
          </a:p>
        </p:txBody>
      </p:sp>
      <p:sp>
        <p:nvSpPr>
          <p:cNvPr id="288" name="dogs[dogs[&quot;Color&quot;]==&quot;Шоколадный&quot;][&quot;Weight (kg)&quot;].mean()…"/>
          <p:cNvSpPr txBox="1">
            <a:spLocks noGrp="1"/>
          </p:cNvSpPr>
          <p:nvPr>
            <p:ph type="body" sz="half" idx="1"/>
          </p:nvPr>
        </p:nvSpPr>
        <p:spPr>
          <a:xfrm>
            <a:off x="642955" y="3149599"/>
            <a:ext cx="22370690" cy="5558306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dogs[dogs["Color"]=="Шоколадный"]["Weight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dogs[dogs["Color"]=="Палевый"]["Weight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dogs[dogs["Color"]=="Черно-белый"]["Weight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dogs[dogs["Color"]=="Белый"]["Weight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dogs[dogs["Color"]=="Серый"]["Weight (kg)"].mean()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5" y="9081165"/>
            <a:ext cx="6579556" cy="4155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00" y="4834620"/>
            <a:ext cx="14933347" cy="881366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Набор данных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Набор данных</a:t>
            </a:r>
          </a:p>
        </p:txBody>
      </p:sp>
      <p:sp>
        <p:nvSpPr>
          <p:cNvPr id="293" name="vet_visits"/>
          <p:cNvSpPr txBox="1">
            <a:spLocks noGrp="1"/>
          </p:cNvSpPr>
          <p:nvPr>
            <p:ph type="body" sz="quarter" idx="1"/>
          </p:nvPr>
        </p:nvSpPr>
        <p:spPr>
          <a:xfrm>
            <a:off x="642955" y="3149599"/>
            <a:ext cx="22370690" cy="117702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vet_visits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опулярность Pand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Популярность Pandas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3" y="2856183"/>
            <a:ext cx="23823691" cy="8832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Удаление дубликатов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Удаление дубликатов</a:t>
            </a:r>
          </a:p>
        </p:txBody>
      </p:sp>
      <p:sp>
        <p:nvSpPr>
          <p:cNvPr id="296" name="vet_visits.drop_duplicates(subset=&quot;Name&quot;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vet_visits.drop_duplicates(subset="Name")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1" y="4834620"/>
            <a:ext cx="8996019" cy="8813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Удаление дубликатов (пары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Удаление дубликатов (пары)</a:t>
            </a:r>
          </a:p>
        </p:txBody>
      </p:sp>
      <p:sp>
        <p:nvSpPr>
          <p:cNvPr id="300" name="unique_dogs = vet_visits.drop_duplicates(subset=[“Name&quot;,&quot;Breed&quot;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unique_dogs = vet_visits.drop_duplicates(subset=[“Name","Breed"])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0" y="4834620"/>
            <a:ext cx="10755352" cy="7410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Подсчет значений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Подсчет значений</a:t>
            </a:r>
          </a:p>
        </p:txBody>
      </p:sp>
      <p:sp>
        <p:nvSpPr>
          <p:cNvPr id="304" name="unique_dogs[&quot;Breed&quot;].value_counts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unique_dogs["Breed"].value_counts()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7" y="4834620"/>
            <a:ext cx="4633857" cy="8682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7" y="4834620"/>
            <a:ext cx="6120543" cy="868263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Подсчет значений (доля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Подсчет значений (доля)</a:t>
            </a:r>
          </a:p>
        </p:txBody>
      </p:sp>
      <p:sp>
        <p:nvSpPr>
          <p:cNvPr id="309" name="uniques_dogs[&quot;Breed&quot;].value_counts(normalize=True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370690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uniques_dogs["Breed"].value_counts(normalize=True)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водная статистика сгруппированны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Сводная статистика сгруппированных данных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Сгруппированная cводная статисти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Сгруппированная cводная статистика</a:t>
            </a:r>
          </a:p>
        </p:txBody>
      </p:sp>
      <p:sp>
        <p:nvSpPr>
          <p:cNvPr id="314" name="dogs.groupby(&quot;Color&quot;)[&quot;Weight (kg)&quot;].mean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dogs.groupby("Color")["Weight (kg)"].mean()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58" y="4675068"/>
            <a:ext cx="7084424" cy="855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Сгруппированная cводная статисти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Сгруппированная cводная статистика</a:t>
            </a:r>
          </a:p>
        </p:txBody>
      </p:sp>
      <p:sp>
        <p:nvSpPr>
          <p:cNvPr id="318" name="dogs.groupby(&quot;Color&quot;)[&quot;Weight (kg)&quot;].agg([min, max, sum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dogs.groupby("Color")["Weight (kg)"].agg([min, max, sum])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76" y="4658686"/>
            <a:ext cx="6315009" cy="8587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Сгруппированная cводная статисти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Сгруппированная cводная статистика</a:t>
            </a:r>
          </a:p>
        </p:txBody>
      </p:sp>
      <p:sp>
        <p:nvSpPr>
          <p:cNvPr id="322" name="dogs.groupby([&quot;Color&quot;,&quot;Breed&quot;])[&quot;Weight (kg)&quot;].mean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dogs.groupby(["Color","Breed"])["Weight (kg)"].mean()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6" y="4834620"/>
            <a:ext cx="8051745" cy="8783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3" y="4834620"/>
            <a:ext cx="8466239" cy="878372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Сгруппированная cводная статистик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Сгруппированная cводная статистика</a:t>
            </a:r>
          </a:p>
        </p:txBody>
      </p:sp>
      <p:sp>
        <p:nvSpPr>
          <p:cNvPr id="327" name="dogs.groupby([&quot;Color&quot;,&quot;Breed&quot;])[[&quot;Weight (kg)&quot;,&quot;Height (cm)”]].mean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18184">
              <a:lnSpc>
                <a:spcPct val="120000"/>
              </a:lnSpc>
              <a:spcBef>
                <a:spcPts val="0"/>
              </a:spcBef>
              <a:buSzTx/>
              <a:buNone/>
              <a:defRPr sz="4176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dogs.groupby(["Color","Breed"])[["Weight (kg)","Height (cm)”]].mean()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Сводные таблиц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Сводные таблицы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Датафрейм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Датафреймы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Группировка данных и сводные таблицы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r>
              <a:t>Группировка данных и сводные таблицы</a:t>
            </a:r>
          </a:p>
        </p:txBody>
      </p:sp>
      <p:sp>
        <p:nvSpPr>
          <p:cNvPr id="332" name="dogs.groupby(&quot;Color&quot;)[&quot;Weight (kg)&quot;].mean()…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2273300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dogs.groupby("Color")["Weight (kg)"].mean()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dogs.pivot_table(values="Weight (kg)", index="Color")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172" y="5708751"/>
            <a:ext cx="5111881" cy="78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96" y="5663127"/>
            <a:ext cx="6409392" cy="7899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8" y="4574876"/>
            <a:ext cx="7418457" cy="891955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Множество статистик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Множество статистик</a:t>
            </a:r>
          </a:p>
        </p:txBody>
      </p:sp>
      <p:sp>
        <p:nvSpPr>
          <p:cNvPr id="338" name="dogs.pivot_table(values=&quot;Weight (kg)&quot;, index=&quot;Color&quot;, aggfunc=[np.median, np.mean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370690" cy="104688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586104">
              <a:lnSpc>
                <a:spcPct val="120000"/>
              </a:lnSpc>
              <a:spcBef>
                <a:spcPts val="0"/>
              </a:spcBef>
              <a:buSzTx/>
              <a:buNone/>
              <a:defRPr sz="3407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dogs.pivot_table(values="Weight (kg)", index="Color", aggfunc=[np.median, np.mean])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Сводная статистика двух переменных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Сводная статистика двух переменных</a:t>
            </a:r>
          </a:p>
        </p:txBody>
      </p:sp>
      <p:sp>
        <p:nvSpPr>
          <p:cNvPr id="341" name="dogs.pivot_table(values=&quot;Weight (kg)&quot;, index=&quot;Color&quot;, columns=&quot;Breed&quot;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09930">
              <a:lnSpc>
                <a:spcPct val="120000"/>
              </a:lnSpc>
              <a:spcBef>
                <a:spcPts val="0"/>
              </a:spcBef>
              <a:buSzTx/>
              <a:buNone/>
              <a:defRPr sz="412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dogs.pivot_table(values="Weight (kg)", index="Color", columns="Breed")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98" y="4834620"/>
            <a:ext cx="22877026" cy="8388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9" y="4834620"/>
            <a:ext cx="22809791" cy="838824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Заполнение пробелов данных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Заполнение пробелов данных</a:t>
            </a:r>
          </a:p>
        </p:txBody>
      </p:sp>
      <p:sp>
        <p:nvSpPr>
          <p:cNvPr id="346" name="dogs.pivot_table(values=&quot;Weight (kg)&quot;, index=&quot;Color&quot;, columns=“Breed&quot;,fill_value=0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02615">
              <a:lnSpc>
                <a:spcPct val="120000"/>
              </a:lnSpc>
              <a:spcBef>
                <a:spcPts val="0"/>
              </a:spcBef>
              <a:buSzTx/>
              <a:buNone/>
              <a:defRPr sz="3504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dogs.pivot_table(values="Weight (kg)", index="Color", columns=“Breed",fill_value=0)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Суммирование сводных таблиц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Суммирование сводных таблиц</a:t>
            </a:r>
          </a:p>
        </p:txBody>
      </p:sp>
      <p:sp>
        <p:nvSpPr>
          <p:cNvPr id="349" name="dogs.pivot_table(values=&quot;Weight (kg)&quot;, index=&quot;Color&quot;, columns=&quot;Breed”, fill_value=0, margins=True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627163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619125">
              <a:lnSpc>
                <a:spcPct val="120000"/>
              </a:lnSpc>
              <a:spcBef>
                <a:spcPts val="0"/>
              </a:spcBef>
              <a:buSzTx/>
              <a:buNone/>
              <a:defRPr sz="360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dogs.pivot_table(values="Weight (kg)", index="Color", columns="Breed”, fill_value=0, margins=True)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8" y="5284761"/>
            <a:ext cx="20878768" cy="8091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Явные индекс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Явные индексы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Установление столбца как индекс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800735">
              <a:defRPr sz="10864"/>
            </a:lvl1pPr>
          </a:lstStyle>
          <a:p>
            <a:r>
              <a:t>Установление столбца как индекса</a:t>
            </a:r>
          </a:p>
        </p:txBody>
      </p:sp>
      <p:sp>
        <p:nvSpPr>
          <p:cNvPr id="355" name="dogs_ind = dogs.set_index(&quot;Name&quot;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 = dogs.set_index("Name")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9" y="4834620"/>
            <a:ext cx="11320980" cy="8743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Удаление индекс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Удаление индекса</a:t>
            </a:r>
          </a:p>
        </p:txBody>
      </p:sp>
      <p:sp>
        <p:nvSpPr>
          <p:cNvPr id="359" name="dogs_ind.reset_index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dogs_ind.reset_index()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86" y="4834620"/>
            <a:ext cx="12353464" cy="870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Полное удаление индекса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Полное удаление индекса</a:t>
            </a:r>
          </a:p>
        </p:txBody>
      </p:sp>
      <p:sp>
        <p:nvSpPr>
          <p:cNvPr id="363" name="dogs_ind.reset_index(drop=True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dogs_ind.reset_index(drop=True)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6" y="4834620"/>
            <a:ext cx="10970613" cy="870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Выборки по индекс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Выборки по индексам</a:t>
            </a:r>
          </a:p>
        </p:txBody>
      </p:sp>
      <p:sp>
        <p:nvSpPr>
          <p:cNvPr id="367" name="dogs[dogs[&quot;Name&quot;].isin([&quot;Макс&quot;, &quot;Рекс&quot;])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dogs[dogs["Name"].isin(["Макс", "Рекс"])]</a:t>
            </a:r>
          </a:p>
        </p:txBody>
      </p:sp>
      <p:sp>
        <p:nvSpPr>
          <p:cNvPr id="368" name="dogs_ind.loc[[&quot;Макс&quot;, &quot;Рекс&quot;]]"/>
          <p:cNvSpPr txBox="1"/>
          <p:nvPr/>
        </p:nvSpPr>
        <p:spPr>
          <a:xfrm>
            <a:off x="642955" y="8072005"/>
            <a:ext cx="22858511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dogs_ind.loc[["Макс", "Рекс"]]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3" y="4834620"/>
            <a:ext cx="15317976" cy="272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7" y="9757026"/>
            <a:ext cx="13271409" cy="312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Датафрейм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Датафреймы</a:t>
            </a:r>
          </a:p>
        </p:txBody>
      </p:sp>
      <p:graphicFrame>
        <p:nvGraphicFramePr>
          <p:cNvPr id="147" name="Table 1"/>
          <p:cNvGraphicFramePr/>
          <p:nvPr/>
        </p:nvGraphicFramePr>
        <p:xfrm>
          <a:off x="4025263" y="5163358"/>
          <a:ext cx="22678513" cy="5311633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93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8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5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14250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Кличка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Порода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Цвет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Рост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Вес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Дата рождения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Сноу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Лабрадор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Шоколадный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2015-02-10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Рекс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Бульдог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Палевый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2018-06-05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Макс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Далматин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Черно-белый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55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2017-11-20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Луна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Ши-тцу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Белый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2019-04-15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Джек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Йоркширский терьер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Серый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2020-09-30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Мило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Пудель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Абрикосовый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2016-03-25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811"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 Medium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Бейли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Чихуахуа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Черный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90000"/>
                        </a:lnSpc>
                        <a:defRPr sz="1800"/>
                      </a:pPr>
                      <a:r>
                        <a:rPr sz="3200">
                          <a:sym typeface="Helvetica Neue"/>
                        </a:rPr>
                        <a:t>2019-08-12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8" name="Rounded Rectangle"/>
          <p:cNvSpPr/>
          <p:nvPr/>
        </p:nvSpPr>
        <p:spPr>
          <a:xfrm>
            <a:off x="12164672" y="8600241"/>
            <a:ext cx="1987883" cy="698976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ounded Rectangle"/>
          <p:cNvSpPr/>
          <p:nvPr/>
        </p:nvSpPr>
        <p:spPr>
          <a:xfrm>
            <a:off x="7316184" y="7412537"/>
            <a:ext cx="3660074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Rounded Rectangle"/>
          <p:cNvSpPr/>
          <p:nvPr/>
        </p:nvSpPr>
        <p:spPr>
          <a:xfrm>
            <a:off x="16609546" y="7412537"/>
            <a:ext cx="1987884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Rounded Rectangle"/>
          <p:cNvSpPr/>
          <p:nvPr/>
        </p:nvSpPr>
        <p:spPr>
          <a:xfrm>
            <a:off x="4938333" y="9215193"/>
            <a:ext cx="1987884" cy="698976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Rounded Rectangle"/>
          <p:cNvSpPr/>
          <p:nvPr/>
        </p:nvSpPr>
        <p:spPr>
          <a:xfrm>
            <a:off x="19020145" y="6805376"/>
            <a:ext cx="2926570" cy="698975"/>
          </a:xfrm>
          <a:prstGeom prst="roundRect">
            <a:avLst>
              <a:gd name="adj" fmla="val 27254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Данные"/>
          <p:cNvSpPr txBox="1"/>
          <p:nvPr/>
        </p:nvSpPr>
        <p:spPr>
          <a:xfrm>
            <a:off x="12361301" y="11562174"/>
            <a:ext cx="1543825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Данные</a:t>
            </a:r>
          </a:p>
        </p:txBody>
      </p:sp>
      <p:sp>
        <p:nvSpPr>
          <p:cNvPr id="154" name="Line"/>
          <p:cNvSpPr/>
          <p:nvPr/>
        </p:nvSpPr>
        <p:spPr>
          <a:xfrm flipH="1" flipV="1">
            <a:off x="6925347" y="9715930"/>
            <a:ext cx="5208954" cy="226914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5" name="Line"/>
          <p:cNvSpPr/>
          <p:nvPr/>
        </p:nvSpPr>
        <p:spPr>
          <a:xfrm flipH="1" flipV="1">
            <a:off x="9204831" y="8248581"/>
            <a:ext cx="3332875" cy="333287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" name="Line"/>
          <p:cNvSpPr/>
          <p:nvPr/>
        </p:nvSpPr>
        <p:spPr>
          <a:xfrm flipH="1" flipV="1">
            <a:off x="13127790" y="9245913"/>
            <a:ext cx="101922" cy="243067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7" name="Line"/>
          <p:cNvSpPr/>
          <p:nvPr/>
        </p:nvSpPr>
        <p:spPr>
          <a:xfrm flipV="1">
            <a:off x="13920834" y="8320514"/>
            <a:ext cx="2782957" cy="358437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V="1">
            <a:off x="14235225" y="7602797"/>
            <a:ext cx="5056567" cy="4359659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" name="Строки"/>
          <p:cNvSpPr txBox="1"/>
          <p:nvPr/>
        </p:nvSpPr>
        <p:spPr>
          <a:xfrm>
            <a:off x="453457" y="7526236"/>
            <a:ext cx="1470204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Строки</a:t>
            </a:r>
          </a:p>
        </p:txBody>
      </p:sp>
      <p:sp>
        <p:nvSpPr>
          <p:cNvPr id="160" name="Столбцы"/>
          <p:cNvSpPr txBox="1"/>
          <p:nvPr/>
        </p:nvSpPr>
        <p:spPr>
          <a:xfrm>
            <a:off x="12255789" y="3358648"/>
            <a:ext cx="1754849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 b="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Столбцы</a:t>
            </a:r>
          </a:p>
        </p:txBody>
      </p:sp>
      <p:sp>
        <p:nvSpPr>
          <p:cNvPr id="161" name="Line"/>
          <p:cNvSpPr/>
          <p:nvPr/>
        </p:nvSpPr>
        <p:spPr>
          <a:xfrm flipH="1">
            <a:off x="9244860" y="3813915"/>
            <a:ext cx="2960303" cy="971106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Line"/>
          <p:cNvSpPr/>
          <p:nvPr/>
        </p:nvSpPr>
        <p:spPr>
          <a:xfrm>
            <a:off x="12850751" y="3967602"/>
            <a:ext cx="193087" cy="1035280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3" name="Line"/>
          <p:cNvSpPr/>
          <p:nvPr/>
        </p:nvSpPr>
        <p:spPr>
          <a:xfrm>
            <a:off x="14137501" y="3684280"/>
            <a:ext cx="3225277" cy="1232207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2118860" y="6742229"/>
            <a:ext cx="1537782" cy="81409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" name="Line"/>
          <p:cNvSpPr/>
          <p:nvPr/>
        </p:nvSpPr>
        <p:spPr>
          <a:xfrm>
            <a:off x="2160024" y="7849363"/>
            <a:ext cx="1625408" cy="37857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>
            <a:off x="1992981" y="8106274"/>
            <a:ext cx="1793021" cy="2064668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Индексы не обязаны быть уникальными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01675">
              <a:defRPr sz="9520"/>
            </a:lvl1pPr>
          </a:lstStyle>
          <a:p>
            <a:r>
              <a:t>Индексы не обязаны быть уникальными</a:t>
            </a:r>
          </a:p>
        </p:txBody>
      </p:sp>
      <p:sp>
        <p:nvSpPr>
          <p:cNvPr id="373" name="dogs_ind2 = dogs.set_index(&quot;Breed&quot;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dogs_ind2 = dogs.set_index("Breed")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5" y="4834620"/>
            <a:ext cx="11431436" cy="876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Иерархическая индексация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Иерархическая индексация</a:t>
            </a:r>
          </a:p>
        </p:txBody>
      </p:sp>
      <p:sp>
        <p:nvSpPr>
          <p:cNvPr id="377" name="dogs_ind3 = dogs.set_index([&quot;Breed&quot;, &quot;Color&quot;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dogs_ind3 = dogs.set_index(["Breed", "Color"])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0" y="4834620"/>
            <a:ext cx="11276177" cy="8687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Выборка внешнего уровня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внешнего уровня</a:t>
            </a:r>
          </a:p>
        </p:txBody>
      </p:sp>
      <p:sp>
        <p:nvSpPr>
          <p:cNvPr id="381" name="dogs_ind3.loc[[&quot;Лабрадор&quot;,&quot;Боксер&quot;]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dogs_ind3.loc[["Лабрадор","Боксер"]]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1" y="4834620"/>
            <a:ext cx="12979705" cy="315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Выборка внутреннего уровня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внутреннего уровня</a:t>
            </a:r>
          </a:p>
        </p:txBody>
      </p:sp>
      <p:sp>
        <p:nvSpPr>
          <p:cNvPr id="385" name="dogs_ind3.loc[[(&quot;Лабрадор&quot;,&quot;Шоколадный&quot;), (&quot;Боксер&quot;, &quot;Тигровый&quot;)]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dogs_ind3.loc[[("Лабрадор","Шоколадный"), ("Боксер", "Тигровый")]]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20" y="4834620"/>
            <a:ext cx="14410752" cy="283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Сортировка по индекс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по индексам</a:t>
            </a:r>
          </a:p>
        </p:txBody>
      </p:sp>
      <p:sp>
        <p:nvSpPr>
          <p:cNvPr id="389" name="dogs_ind3.sort_index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dogs_ind3.sort_index()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5" y="4834620"/>
            <a:ext cx="11338017" cy="8771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Сортировка по индекс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по индексам</a:t>
            </a:r>
          </a:p>
        </p:txBody>
      </p:sp>
      <p:sp>
        <p:nvSpPr>
          <p:cNvPr id="393" name="dogs_ind3.sort_index(level=[&quot;Color&quot;,&quot;Breed&quot;], ascending=[True, False]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709930">
              <a:lnSpc>
                <a:spcPct val="120000"/>
              </a:lnSpc>
              <a:spcBef>
                <a:spcPts val="0"/>
              </a:spcBef>
              <a:buSzTx/>
              <a:buNone/>
              <a:defRPr sz="4128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dogs_ind3.sort_index(level=["Color","Breed"], ascending=[True, False])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5" y="4834620"/>
            <a:ext cx="11155809" cy="8539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Проблемы индекс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Проблемы индексации</a:t>
            </a:r>
          </a:p>
        </p:txBody>
      </p:sp>
      <p:sp>
        <p:nvSpPr>
          <p:cNvPr id="397" name="Значение индексов – данные;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0596625" cy="741680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t>Значение индексов – данные;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Индексы нарушают концепцию “Tidy Data (аккуратных данных)”;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t>Необходимо учить новый синтаксис.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Срезы и выборки с .loc и .ilo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Срезы и выборки с .loc и .iloc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Выборка внутреннего уровня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Выборка внутреннего уровня</a:t>
            </a:r>
          </a:p>
        </p:txBody>
      </p:sp>
      <p:sp>
        <p:nvSpPr>
          <p:cNvPr id="402" name="breeds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4219149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breeds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4" y="4834620"/>
            <a:ext cx="4212731" cy="851605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breeds[2:5]"/>
          <p:cNvSpPr txBox="1"/>
          <p:nvPr/>
        </p:nvSpPr>
        <p:spPr>
          <a:xfrm>
            <a:off x="5837159" y="3149599"/>
            <a:ext cx="8522673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breeds[2:5]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36" y="4834620"/>
            <a:ext cx="8540319" cy="886978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breeds[:3]"/>
          <p:cNvSpPr txBox="1"/>
          <p:nvPr/>
        </p:nvSpPr>
        <p:spPr>
          <a:xfrm>
            <a:off x="5837159" y="6229597"/>
            <a:ext cx="8522673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breeds[:3]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540" y="7914618"/>
            <a:ext cx="7241456" cy="985052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breeds[:]"/>
          <p:cNvSpPr txBox="1"/>
          <p:nvPr/>
        </p:nvSpPr>
        <p:spPr>
          <a:xfrm>
            <a:off x="15334888" y="3149599"/>
            <a:ext cx="4904672" cy="1177022"/>
          </a:xfrm>
          <a:prstGeom prst="rect">
            <a:avLst/>
          </a:prstGeom>
          <a:solidFill>
            <a:srgbClr val="D5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120000"/>
              </a:lnSpc>
              <a:defRPr sz="4800" b="0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breeds[:]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097" y="4834620"/>
            <a:ext cx="4212730" cy="8516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Сортировка по индексу перед срезо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Сортировка по индексу перед срезом</a:t>
            </a:r>
          </a:p>
        </p:txBody>
      </p:sp>
      <p:sp>
        <p:nvSpPr>
          <p:cNvPr id="412" name="dogs_sort = dogs.set_index([&quot;Breed&quot;, &quot;Color&quot;]).sort_index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 = dogs.set_index(["Breed", "Color"]).sort_index()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5" y="4834620"/>
            <a:ext cx="11500985" cy="870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Обзор датафрейм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Обзор датафрейма</a:t>
            </a:r>
          </a:p>
        </p:txBody>
      </p:sp>
      <p:sp>
        <p:nvSpPr>
          <p:cNvPr id="169" name="print(dogs)…"/>
          <p:cNvSpPr txBox="1">
            <a:spLocks noGrp="1"/>
          </p:cNvSpPr>
          <p:nvPr>
            <p:ph type="body" sz="quarter" idx="1"/>
          </p:nvPr>
        </p:nvSpPr>
        <p:spPr>
          <a:xfrm>
            <a:off x="660399" y="3149600"/>
            <a:ext cx="5656376" cy="8765127"/>
          </a:xfrm>
          <a:prstGeom prst="rect">
            <a:avLst/>
          </a:prstGeom>
        </p:spPr>
        <p:txBody>
          <a:bodyPr anchor="t"/>
          <a:lstStyle/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/>
              <a:t>print(dogs)</a:t>
            </a:r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dogs.head</a:t>
            </a:r>
            <a:r>
              <a:rPr dirty="0"/>
              <a:t>()</a:t>
            </a:r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dogs.info</a:t>
            </a:r>
            <a:r>
              <a:rPr dirty="0"/>
              <a:t>()</a:t>
            </a:r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dogs.shape</a:t>
            </a:r>
            <a:endParaRPr dirty="0"/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dogs.describe</a:t>
            </a:r>
            <a:r>
              <a:rPr dirty="0"/>
              <a:t>()</a:t>
            </a:r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dogs.values</a:t>
            </a:r>
            <a:endParaRPr dirty="0"/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dogs.columns</a:t>
            </a:r>
            <a:endParaRPr dirty="0"/>
          </a:p>
          <a:p>
            <a:pPr marL="0" indent="0" defTabSz="808990">
              <a:lnSpc>
                <a:spcPct val="150000"/>
              </a:lnSpc>
              <a:spcBef>
                <a:spcPts val="0"/>
              </a:spcBef>
              <a:buSzTx/>
              <a:buNone/>
              <a:defRPr sz="4704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rPr dirty="0" err="1"/>
              <a:t>dogs.index</a:t>
            </a:r>
            <a:endParaRPr dirty="0"/>
          </a:p>
        </p:txBody>
      </p:sp>
      <p:sp>
        <p:nvSpPr>
          <p:cNvPr id="170" name="– вывод значения как есть…"/>
          <p:cNvSpPr txBox="1"/>
          <p:nvPr/>
        </p:nvSpPr>
        <p:spPr>
          <a:xfrm>
            <a:off x="6316775" y="3194493"/>
            <a:ext cx="17478874" cy="8765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08990">
              <a:lnSpc>
                <a:spcPct val="150000"/>
              </a:lnSpc>
              <a:defRPr sz="4704" b="0"/>
            </a:pPr>
            <a:r>
              <a:t>– вывод значения как есть 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первые строки (по умолчанию 5)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информация о классе, строках и столбцах, данных, памяти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размерность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описательная статистика (численные данные)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значения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имена столбцов</a:t>
            </a:r>
          </a:p>
          <a:p>
            <a:pPr algn="l" defTabSz="808990">
              <a:lnSpc>
                <a:spcPct val="150000"/>
              </a:lnSpc>
              <a:defRPr sz="4704" b="0"/>
            </a:pPr>
            <a:r>
              <a:t>– индексы строк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Срез по внешнему индексу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Срез по внешнему индексу</a:t>
            </a:r>
          </a:p>
        </p:txBody>
      </p:sp>
      <p:sp>
        <p:nvSpPr>
          <p:cNvPr id="416" name="dogs_sort.loc[&quot;Бульдог&quot;:&quot;Лабрадор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dogs_sort.loc["Бульдог":"Лабрадор"]</a:t>
            </a:r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4" y="4834620"/>
            <a:ext cx="15307073" cy="515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Срез по внутреннему индексу (ошибочный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r>
              <a:t>Срез по внутреннему индексу (ошибочный)</a:t>
            </a:r>
          </a:p>
        </p:txBody>
      </p:sp>
      <p:sp>
        <p:nvSpPr>
          <p:cNvPr id="420" name="dogs_sort.loc[&quot;Палевый&quot;:&quot;Шоколадный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dogs_sort.loc["Палевый":"Шоколадный"]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6" y="4834620"/>
            <a:ext cx="14290404" cy="582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Срез по внутреннему индексу (правильный)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643889">
              <a:defRPr sz="8736"/>
            </a:lvl1pPr>
          </a:lstStyle>
          <a:p>
            <a:r>
              <a:t>Срез по внутреннему индексу (правильный)</a:t>
            </a:r>
          </a:p>
        </p:txBody>
      </p:sp>
      <p:sp>
        <p:nvSpPr>
          <p:cNvPr id="424" name="dogs_sort.loc[(&quot;Бульдог&quot;,&quot;Палевый&quot;):(&quot;Лабрадор&quot;,&quot;Шоколадный&quot;)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 defTabSz="800735">
              <a:lnSpc>
                <a:spcPct val="120000"/>
              </a:lnSpc>
              <a:spcBef>
                <a:spcPts val="0"/>
              </a:spcBef>
              <a:buSzTx/>
              <a:buNone/>
              <a:defRPr sz="4656"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dogs_sort.loc[("Бульдог","Палевый"):("Лабрадор","Шоколадный")]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09" y="4834620"/>
            <a:ext cx="15471308" cy="5076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Срез столбцов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Срез столбцов</a:t>
            </a:r>
          </a:p>
        </p:txBody>
      </p:sp>
      <p:sp>
        <p:nvSpPr>
          <p:cNvPr id="428" name="dogs_sort.loc[:, &quot;Name&quot;:&quot;Height (cm)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dogs_sort.loc[:, "Name":"Height (cm)"]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08" y="4834620"/>
            <a:ext cx="8185049" cy="8639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Двойной срез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Двойной срез</a:t>
            </a:r>
          </a:p>
        </p:txBody>
      </p:sp>
      <p:sp>
        <p:nvSpPr>
          <p:cNvPr id="432" name="dogs_sort.loc[&quot;Бульдог&quot;:&quot;Лабрадор&quot;, &quot;Name&quot;:&quot;Height (cm)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dogs_sort.loc["Бульдог":"Лабрадор", "Name":"Height (cm)"]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3" y="4834620"/>
            <a:ext cx="9876952" cy="4617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Сортировка по дате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Сортировка по дате</a:t>
            </a:r>
          </a:p>
        </p:txBody>
      </p:sp>
      <p:sp>
        <p:nvSpPr>
          <p:cNvPr id="436" name="dogs = dogs_sort.set_index(&quot;Date of Birth&quot;).sort_index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 = dogs_sort.set_index("Date of Birth").sort_index()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36" y="4834620"/>
            <a:ext cx="6273510" cy="8709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Срезы по дат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Срезы по датам</a:t>
            </a:r>
          </a:p>
        </p:txBody>
      </p:sp>
      <p:sp>
        <p:nvSpPr>
          <p:cNvPr id="440" name="dogs.loc[&quot;2016-01-01&quot;:&quot;2018-02-15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dogs.loc["2016-01-01":"2018-02-15"]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5" y="4834620"/>
            <a:ext cx="8944573" cy="6014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Срезы по части дат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/>
          <a:p>
            <a:r>
              <a:t>Срезы по части дат</a:t>
            </a:r>
          </a:p>
        </p:txBody>
      </p:sp>
      <p:sp>
        <p:nvSpPr>
          <p:cNvPr id="444" name="dogs.loc[&quot;2016&quot;:&quot;2018&quot;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dogs.loc["2016":"2018"]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4" y="4834620"/>
            <a:ext cx="8828194" cy="547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Выборка строк и столбцов по номерам"/>
          <p:cNvSpPr txBox="1">
            <a:spLocks noGrp="1"/>
          </p:cNvSpPr>
          <p:nvPr>
            <p:ph type="title"/>
          </p:nvPr>
        </p:nvSpPr>
        <p:spPr>
          <a:xfrm>
            <a:off x="-21929" y="355600"/>
            <a:ext cx="24427858" cy="2286000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Выборка строк и столбцов по номерам</a:t>
            </a:r>
          </a:p>
        </p:txBody>
      </p:sp>
      <p:sp>
        <p:nvSpPr>
          <p:cNvPr id="448" name="dogs.iloc[2:5, 1:3]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dogs.iloc[2:5, 1:3]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6" y="4834620"/>
            <a:ext cx="7095669" cy="3107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Обзор датафрейма .head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Обзор датафрейма .head()</a:t>
            </a:r>
          </a:p>
        </p:txBody>
      </p:sp>
      <p:sp>
        <p:nvSpPr>
          <p:cNvPr id="173" name="dogs.head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599"/>
            <a:ext cx="22858511" cy="1177022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dogs.head()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72" y="4834620"/>
            <a:ext cx="22865078" cy="5451538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бзор датафрейма .info(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Обзор датафрейма .info()</a:t>
            </a:r>
          </a:p>
        </p:txBody>
      </p:sp>
      <p:sp>
        <p:nvSpPr>
          <p:cNvPr id="177" name="dogs.info()"/>
          <p:cNvSpPr txBox="1">
            <a:spLocks noGrp="1"/>
          </p:cNvSpPr>
          <p:nvPr>
            <p:ph type="body" sz="quarter" idx="1"/>
          </p:nvPr>
        </p:nvSpPr>
        <p:spPr>
          <a:xfrm>
            <a:off x="642955" y="3149600"/>
            <a:ext cx="22858511" cy="117702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lvl1pPr>
          </a:lstStyle>
          <a:p>
            <a:r>
              <a:t>dogs.info()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9" y="4834620"/>
            <a:ext cx="11141606" cy="8279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1517</Words>
  <Application>Microsoft Macintosh PowerPoint</Application>
  <PresentationFormat>Custom</PresentationFormat>
  <Paragraphs>265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Helvetica Neue</vt:lpstr>
      <vt:lpstr>Helvetica Neue Light</vt:lpstr>
      <vt:lpstr>Helvetica Neue Medium</vt:lpstr>
      <vt:lpstr>White</vt:lpstr>
      <vt:lpstr>Обработка данных в Pandas</vt:lpstr>
      <vt:lpstr>Содержание занятия</vt:lpstr>
      <vt:lpstr>О пакете pandas</vt:lpstr>
      <vt:lpstr>Популярность Pandas</vt:lpstr>
      <vt:lpstr>Датафреймы</vt:lpstr>
      <vt:lpstr>Датафреймы</vt:lpstr>
      <vt:lpstr>Обзор датафрейма</vt:lpstr>
      <vt:lpstr>Обзор датафрейма .head()</vt:lpstr>
      <vt:lpstr>Обзор датафрейма .info()</vt:lpstr>
      <vt:lpstr>Обзор датафрейма .shape</vt:lpstr>
      <vt:lpstr>Обзор датафрейма: .describe()</vt:lpstr>
      <vt:lpstr>Обзор датафрейма: .values</vt:lpstr>
      <vt:lpstr>Обзор датафрейма: .columns и .index</vt:lpstr>
      <vt:lpstr>Сортировка и выборка</vt:lpstr>
      <vt:lpstr>Сортировка</vt:lpstr>
      <vt:lpstr>Сортировка (убывание)</vt:lpstr>
      <vt:lpstr>Сортировка (множество значений)</vt:lpstr>
      <vt:lpstr>Сортировка (множество значений)</vt:lpstr>
      <vt:lpstr>Выборка</vt:lpstr>
      <vt:lpstr>Выборка (множества значений)</vt:lpstr>
      <vt:lpstr>Выборка строк</vt:lpstr>
      <vt:lpstr>Выборка строк</vt:lpstr>
      <vt:lpstr>Выборка строк</vt:lpstr>
      <vt:lpstr>Выборка строк</vt:lpstr>
      <vt:lpstr>Выборка строк</vt:lpstr>
      <vt:lpstr>Создание новых столбцов </vt:lpstr>
      <vt:lpstr>Создание новых столбцов</vt:lpstr>
      <vt:lpstr>Индекс массы тела</vt:lpstr>
      <vt:lpstr>Множественные преобразования</vt:lpstr>
      <vt:lpstr>Сводная статистика</vt:lpstr>
      <vt:lpstr>Сводная статистика численных данных </vt:lpstr>
      <vt:lpstr>Сводная статистика дат </vt:lpstr>
      <vt:lpstr>Метод agg.()</vt:lpstr>
      <vt:lpstr>Метод agg.()</vt:lpstr>
      <vt:lpstr>Метод agg.()</vt:lpstr>
      <vt:lpstr>Кумулятивная статистика</vt:lpstr>
      <vt:lpstr>Подсчет значений</vt:lpstr>
      <vt:lpstr>Сводная статистика по группам</vt:lpstr>
      <vt:lpstr>Набор данных</vt:lpstr>
      <vt:lpstr>Удаление дубликатов</vt:lpstr>
      <vt:lpstr>Удаление дубликатов (пары)</vt:lpstr>
      <vt:lpstr>Подсчет значений</vt:lpstr>
      <vt:lpstr>Подсчет значений (доля)</vt:lpstr>
      <vt:lpstr>Сводная статистика сгруппированных данных</vt:lpstr>
      <vt:lpstr>Сгруппированная cводная статистика</vt:lpstr>
      <vt:lpstr>Сгруппированная cводная статистика</vt:lpstr>
      <vt:lpstr>Сгруппированная cводная статистика</vt:lpstr>
      <vt:lpstr>Сгруппированная cводная статистика</vt:lpstr>
      <vt:lpstr>Сводные таблицы</vt:lpstr>
      <vt:lpstr>Группировка данных и сводные таблицы</vt:lpstr>
      <vt:lpstr>Множество статистик</vt:lpstr>
      <vt:lpstr>Сводная статистика двух переменных</vt:lpstr>
      <vt:lpstr>Заполнение пробелов данных</vt:lpstr>
      <vt:lpstr>Суммирование сводных таблиц</vt:lpstr>
      <vt:lpstr>Явные индексы</vt:lpstr>
      <vt:lpstr>Установление столбца как индекса</vt:lpstr>
      <vt:lpstr>Удаление индекса</vt:lpstr>
      <vt:lpstr>Полное удаление индекса</vt:lpstr>
      <vt:lpstr>Выборки по индексам</vt:lpstr>
      <vt:lpstr>Индексы не обязаны быть уникальными</vt:lpstr>
      <vt:lpstr>Иерархическая индексация</vt:lpstr>
      <vt:lpstr>Выборка внешнего уровня</vt:lpstr>
      <vt:lpstr>Выборка внутреннего уровня</vt:lpstr>
      <vt:lpstr>Сортировка по индексам</vt:lpstr>
      <vt:lpstr>Сортировка по индексам</vt:lpstr>
      <vt:lpstr>Проблемы индексации</vt:lpstr>
      <vt:lpstr>Срезы и выборки с .loc и .iloc</vt:lpstr>
      <vt:lpstr>Выборка внутреннего уровня</vt:lpstr>
      <vt:lpstr>Сортировка по индексу перед срезом</vt:lpstr>
      <vt:lpstr>Срез по внешнему индексу</vt:lpstr>
      <vt:lpstr>Срез по внутреннему индексу (ошибочный)</vt:lpstr>
      <vt:lpstr>Срез по внутреннему индексу (правильный)</vt:lpstr>
      <vt:lpstr>Срез столбцов</vt:lpstr>
      <vt:lpstr>Двойной срез</vt:lpstr>
      <vt:lpstr>Сортировка по дате</vt:lpstr>
      <vt:lpstr>Срезы по датам</vt:lpstr>
      <vt:lpstr>Срезы по части дат</vt:lpstr>
      <vt:lpstr>Выборка строк и столбцов по номерам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данных в Pandas</dc:title>
  <cp:lastModifiedBy>Artem Golubnichiy</cp:lastModifiedBy>
  <cp:revision>1</cp:revision>
  <dcterms:modified xsi:type="dcterms:W3CDTF">2024-02-19T02:56:42Z</dcterms:modified>
</cp:coreProperties>
</file>